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3A9C44-3B2A-40CF-AB84-2075E0C75913}">
  <a:tblStyle styleId="{163A9C44-3B2A-40CF-AB84-2075E0C7591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4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5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c3736695a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1c3736695a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c3736695a_2_2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11c3736695a_2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c3736695a_2_2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1c3736695a_2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c3736695a_2_3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1c3736695a_2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c3736695a_2_3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1c3736695a_2_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1c3736695a_2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1c3736695a_2_3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1c3736695a_2_37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c3736695a_2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1c3736695a_2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b1508b6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b1508b6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c3736695a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1c3736695a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c3736695a_2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1c3736695a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c3736695a_2_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11c3736695a_2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c3736695a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1c3736695a_2_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1c3736695a_2_1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c3736695a_2_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1c3736695a_2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c3736695a_2_2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1c3736695a_2_2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1c3736695a_2_2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4.png"/><Relationship Id="rId6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36.png"/><Relationship Id="rId7" Type="http://schemas.openxmlformats.org/officeDocument/2006/relationships/image" Target="../media/image32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11" Type="http://schemas.openxmlformats.org/officeDocument/2006/relationships/image" Target="../media/image38.png"/><Relationship Id="rId10" Type="http://schemas.openxmlformats.org/officeDocument/2006/relationships/image" Target="../media/image40.png"/><Relationship Id="rId12" Type="http://schemas.openxmlformats.org/officeDocument/2006/relationships/image" Target="../media/image44.png"/><Relationship Id="rId9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jp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0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195943" y="1456470"/>
            <a:ext cx="64587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400" u="none" cap="none" strike="noStrike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Исследование рынка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инструментов Real-time</a:t>
            </a:r>
            <a:endParaRPr b="1" sz="2400">
              <a:solidFill>
                <a:srgbClr val="0046B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бизнес-мониторинга</a:t>
            </a:r>
            <a:endParaRPr sz="1100"/>
          </a:p>
        </p:txBody>
      </p:sp>
      <p:sp>
        <p:nvSpPr>
          <p:cNvPr id="130" name="Google Shape;130;p25"/>
          <p:cNvSpPr txBox="1"/>
          <p:nvPr/>
        </p:nvSpPr>
        <p:spPr>
          <a:xfrm>
            <a:off x="1768716" y="147867"/>
            <a:ext cx="5606568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Финтех-школа «Управление проектами и продуктами»          </a:t>
            </a:r>
            <a:endParaRPr sz="1100"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943" y="4239352"/>
            <a:ext cx="2901462" cy="76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3207" y="624601"/>
            <a:ext cx="4371032" cy="437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34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" name="Google Shape;315;p34"/>
          <p:cNvSpPr txBox="1"/>
          <p:nvPr/>
        </p:nvSpPr>
        <p:spPr>
          <a:xfrm>
            <a:off x="79500" y="4939311"/>
            <a:ext cx="878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Источники: </a:t>
            </a:r>
            <a:r>
              <a:rPr lang="ru" sz="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Таблица - анализа рынка(2 лист)</a:t>
            </a:r>
            <a:endParaRPr sz="9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6" name="Google Shape;316;p34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4"/>
          <p:cNvGrpSpPr/>
          <p:nvPr/>
        </p:nvGrpSpPr>
        <p:grpSpPr>
          <a:xfrm>
            <a:off x="79500" y="114190"/>
            <a:ext cx="421412" cy="377687"/>
            <a:chOff x="106000" y="152253"/>
            <a:chExt cx="561883" cy="503582"/>
          </a:xfrm>
        </p:grpSpPr>
        <p:pic>
          <p:nvPicPr>
            <p:cNvPr id="319" name="Google Shape;31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4"/>
            <p:cNvSpPr txBox="1"/>
            <p:nvPr/>
          </p:nvSpPr>
          <p:spPr>
            <a:xfrm>
              <a:off x="164183" y="245050"/>
              <a:ext cx="503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10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graphicFrame>
        <p:nvGraphicFramePr>
          <p:cNvPr id="321" name="Google Shape;321;p34"/>
          <p:cNvGraphicFramePr/>
          <p:nvPr/>
        </p:nvGraphicFramePr>
        <p:xfrm>
          <a:off x="300277" y="10242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{163A9C44-3B2A-40CF-AB84-2075E0C75913}</a:tableStyleId>
              </a:tblPr>
              <a:tblGrid>
                <a:gridCol w="1758825"/>
                <a:gridCol w="1496475"/>
                <a:gridCol w="1435950"/>
                <a:gridCol w="1564975"/>
              </a:tblGrid>
              <a:tr h="508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до 50 человек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от 50 до 1000 человек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от 1000 человек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Гиганты</a:t>
                      </a:r>
                      <a:endParaRPr sz="12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45%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34%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21%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CFF">
                        <a:alpha val="20000"/>
                      </a:srgbClr>
                    </a:solidFill>
                  </a:tcPr>
                </a:tc>
              </a:tr>
              <a:tr h="47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Средние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26%</a:t>
                      </a:r>
                      <a:endParaRPr sz="1200" u="none" cap="none" strike="noStrik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31%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37%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Развивающиеся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38%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38%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C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entury Gothic"/>
                        <a:buNone/>
                      </a:pPr>
                      <a:r>
                        <a:rPr lang="ru" sz="1200" u="none" cap="none" strike="noStrik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25%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2F6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7BCFF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22" name="Google Shape;322;p34"/>
          <p:cNvSpPr/>
          <p:nvPr/>
        </p:nvSpPr>
        <p:spPr>
          <a:xfrm>
            <a:off x="287344" y="3178974"/>
            <a:ext cx="8089342" cy="1623476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459092" y="3674543"/>
            <a:ext cx="8089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Computer software (11)		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Information Technology and Services (8)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Finance (5)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Retail (3)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Health Care (3)</a:t>
            </a:r>
            <a:endParaRPr sz="1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457186" y="3261535"/>
            <a:ext cx="846653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Основные индустрии,  которые используют рассмотренные решения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(в порядке убывания частоты упоминания): </a:t>
            </a:r>
            <a:endParaRPr sz="1100"/>
          </a:p>
        </p:txBody>
      </p:sp>
      <p:sp>
        <p:nvSpPr>
          <p:cNvPr id="325" name="Google Shape;325;p34"/>
          <p:cNvSpPr txBox="1"/>
          <p:nvPr/>
        </p:nvSpPr>
        <p:spPr>
          <a:xfrm>
            <a:off x="259125" y="718600"/>
            <a:ext cx="7433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Таблица с распределением клиентов согласно количеству сотрудников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46B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582117" y="10582"/>
            <a:ext cx="8481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Наибольший спрос приходится на индустрии связанные с IT и финансами. В то время как остальные сегменты представлены меньшим числом игроков. </a:t>
            </a:r>
            <a:endParaRPr sz="1100"/>
          </a:p>
        </p:txBody>
      </p:sp>
      <p:pic>
        <p:nvPicPr>
          <p:cNvPr id="327" name="Google Shape;32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7627" y="3458285"/>
            <a:ext cx="1229053" cy="1229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6032" y="919295"/>
            <a:ext cx="1967691" cy="196769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4"/>
          <p:cNvSpPr txBox="1"/>
          <p:nvPr/>
        </p:nvSpPr>
        <p:spPr>
          <a:xfrm>
            <a:off x="3925100" y="3616788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Telecom (2)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Automative (1)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Government Administration (1)</a:t>
            </a:r>
            <a:endParaRPr sz="1100">
              <a:solidFill>
                <a:schemeClr val="dk1"/>
              </a:solidFill>
            </a:endParaRPr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Legal services (1)</a:t>
            </a:r>
            <a:endParaRPr sz="1100">
              <a:solidFill>
                <a:schemeClr val="dk1"/>
              </a:solidFill>
            </a:endParaRPr>
          </a:p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Restaurants (1)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7530" y="843323"/>
            <a:ext cx="2783666" cy="27836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" name="Google Shape;335;p35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p35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7" name="Google Shape;33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35"/>
          <p:cNvGrpSpPr/>
          <p:nvPr/>
        </p:nvGrpSpPr>
        <p:grpSpPr>
          <a:xfrm>
            <a:off x="79500" y="114190"/>
            <a:ext cx="377687" cy="377687"/>
            <a:chOff x="106000" y="152253"/>
            <a:chExt cx="503582" cy="503582"/>
          </a:xfrm>
        </p:grpSpPr>
        <p:pic>
          <p:nvPicPr>
            <p:cNvPr id="339" name="Google Shape;339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35"/>
            <p:cNvSpPr txBox="1"/>
            <p:nvPr/>
          </p:nvSpPr>
          <p:spPr>
            <a:xfrm>
              <a:off x="162040" y="250155"/>
              <a:ext cx="3915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11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sp>
        <p:nvSpPr>
          <p:cNvPr id="341" name="Google Shape;341;p35"/>
          <p:cNvSpPr txBox="1"/>
          <p:nvPr/>
        </p:nvSpPr>
        <p:spPr>
          <a:xfrm>
            <a:off x="6697683" y="3429866"/>
            <a:ext cx="227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</a:t>
            </a:r>
            <a:r>
              <a:rPr b="1" lang="ru" sz="1500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документ с требованиями к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продукту</a:t>
            </a:r>
            <a:endParaRPr sz="1100"/>
          </a:p>
        </p:txBody>
      </p:sp>
      <p:sp>
        <p:nvSpPr>
          <p:cNvPr id="342" name="Google Shape;342;p35"/>
          <p:cNvSpPr txBox="1"/>
          <p:nvPr/>
        </p:nvSpPr>
        <p:spPr>
          <a:xfrm>
            <a:off x="863007" y="752454"/>
            <a:ext cx="5673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Бизнес-требования к продукту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46B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43" name="Google Shape;343;p35"/>
          <p:cNvGrpSpPr/>
          <p:nvPr/>
        </p:nvGrpSpPr>
        <p:grpSpPr>
          <a:xfrm>
            <a:off x="862983" y="1158962"/>
            <a:ext cx="5912505" cy="373019"/>
            <a:chOff x="383126" y="1894705"/>
            <a:chExt cx="6111306" cy="497359"/>
          </a:xfrm>
        </p:grpSpPr>
        <p:sp>
          <p:nvSpPr>
            <p:cNvPr id="344" name="Google Shape;344;p35"/>
            <p:cNvSpPr/>
            <p:nvPr/>
          </p:nvSpPr>
          <p:spPr>
            <a:xfrm>
              <a:off x="383126" y="1894705"/>
              <a:ext cx="5766749" cy="497359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F2F2F2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5"/>
            <p:cNvSpPr txBox="1"/>
            <p:nvPr/>
          </p:nvSpPr>
          <p:spPr>
            <a:xfrm>
              <a:off x="398432" y="1975233"/>
              <a:ext cx="6096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1. </a:t>
              </a: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</a:t>
              </a:r>
              <a:r>
                <a:rPr b="0" i="0" lang="ru" sz="1200" u="none" strike="noStrik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олжен помогать пользователям анализировать метрики</a:t>
              </a:r>
              <a:endParaRPr b="1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46" name="Google Shape;346;p35"/>
          <p:cNvGrpSpPr/>
          <p:nvPr/>
        </p:nvGrpSpPr>
        <p:grpSpPr>
          <a:xfrm>
            <a:off x="876845" y="1912747"/>
            <a:ext cx="5898643" cy="373019"/>
            <a:chOff x="383126" y="1894705"/>
            <a:chExt cx="6114224" cy="497359"/>
          </a:xfrm>
        </p:grpSpPr>
        <p:sp>
          <p:nvSpPr>
            <p:cNvPr id="347" name="Google Shape;347;p35"/>
            <p:cNvSpPr/>
            <p:nvPr/>
          </p:nvSpPr>
          <p:spPr>
            <a:xfrm>
              <a:off x="383126" y="1894705"/>
              <a:ext cx="5766749" cy="497359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F2F2F2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5"/>
            <p:cNvSpPr txBox="1"/>
            <p:nvPr/>
          </p:nvSpPr>
          <p:spPr>
            <a:xfrm>
              <a:off x="401350" y="1992216"/>
              <a:ext cx="6096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2.</a:t>
              </a: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Должен уведомлять пользователей о существующих отклонениях</a:t>
              </a:r>
              <a:endParaRPr sz="1100"/>
            </a:p>
          </p:txBody>
        </p:sp>
      </p:grpSp>
      <p:grpSp>
        <p:nvGrpSpPr>
          <p:cNvPr id="349" name="Google Shape;349;p35"/>
          <p:cNvGrpSpPr/>
          <p:nvPr/>
        </p:nvGrpSpPr>
        <p:grpSpPr>
          <a:xfrm>
            <a:off x="888850" y="2724247"/>
            <a:ext cx="5898643" cy="373019"/>
            <a:chOff x="383126" y="1894705"/>
            <a:chExt cx="6114224" cy="497359"/>
          </a:xfrm>
        </p:grpSpPr>
        <p:sp>
          <p:nvSpPr>
            <p:cNvPr id="350" name="Google Shape;350;p35"/>
            <p:cNvSpPr/>
            <p:nvPr/>
          </p:nvSpPr>
          <p:spPr>
            <a:xfrm>
              <a:off x="383126" y="1894705"/>
              <a:ext cx="5766749" cy="497359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F2F2F2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5"/>
            <p:cNvSpPr txBox="1"/>
            <p:nvPr/>
          </p:nvSpPr>
          <p:spPr>
            <a:xfrm>
              <a:off x="401350" y="1955999"/>
              <a:ext cx="6096000" cy="3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4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3. </a:t>
              </a: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Должен обрабатывать данные в режиме реального времени </a:t>
              </a:r>
              <a:endParaRPr b="1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52" name="Google Shape;352;p35"/>
          <p:cNvSpPr txBox="1"/>
          <p:nvPr/>
        </p:nvSpPr>
        <p:spPr>
          <a:xfrm>
            <a:off x="582117" y="10582"/>
            <a:ext cx="8481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Исходя из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исследования, которое мы провели на рынке</a:t>
            </a:r>
            <a:r>
              <a:rPr lang="ru" sz="1100"/>
              <a:t> 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составили требования для собственного продукта, который сможет стать лидером на рынке</a:t>
            </a:r>
            <a:endParaRPr sz="1100"/>
          </a:p>
        </p:txBody>
      </p:sp>
      <p:sp>
        <p:nvSpPr>
          <p:cNvPr id="353" name="Google Shape;353;p35"/>
          <p:cNvSpPr/>
          <p:nvPr/>
        </p:nvSpPr>
        <p:spPr>
          <a:xfrm>
            <a:off x="195943" y="3478525"/>
            <a:ext cx="5739493" cy="131213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407926" y="3620214"/>
            <a:ext cx="5673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Основные нефункциональные требования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  Скорость обновления данных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-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Безопасное хранение данных 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-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Веб-решение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-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Удобный UX и UI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5" name="Google Shape;35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3714" y="3634701"/>
            <a:ext cx="1013469" cy="1013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35"/>
          <p:cNvGrpSpPr/>
          <p:nvPr/>
        </p:nvGrpSpPr>
        <p:grpSpPr>
          <a:xfrm>
            <a:off x="180646" y="1067600"/>
            <a:ext cx="553080" cy="2063313"/>
            <a:chOff x="183519" y="1728437"/>
            <a:chExt cx="737440" cy="2751084"/>
          </a:xfrm>
        </p:grpSpPr>
        <p:pic>
          <p:nvPicPr>
            <p:cNvPr id="357" name="Google Shape;357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3519" y="1728437"/>
              <a:ext cx="720763" cy="720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3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00196" y="2745173"/>
              <a:ext cx="720763" cy="720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3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00196" y="3758758"/>
              <a:ext cx="720763" cy="7207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36"/>
          <p:cNvCxnSpPr/>
          <p:nvPr/>
        </p:nvCxnSpPr>
        <p:spPr>
          <a:xfrm>
            <a:off x="139142" y="4939140"/>
            <a:ext cx="8925000" cy="9900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5" name="Google Shape;365;p36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6" name="Google Shape;36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36"/>
          <p:cNvGrpSpPr/>
          <p:nvPr/>
        </p:nvGrpSpPr>
        <p:grpSpPr>
          <a:xfrm>
            <a:off x="79500" y="114190"/>
            <a:ext cx="474356" cy="377687"/>
            <a:chOff x="106000" y="152253"/>
            <a:chExt cx="632474" cy="503582"/>
          </a:xfrm>
        </p:grpSpPr>
        <p:pic>
          <p:nvPicPr>
            <p:cNvPr id="368" name="Google Shape;368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" name="Google Shape;369;p36"/>
            <p:cNvSpPr txBox="1"/>
            <p:nvPr/>
          </p:nvSpPr>
          <p:spPr>
            <a:xfrm>
              <a:off x="164274" y="250167"/>
              <a:ext cx="5742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12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pic>
        <p:nvPicPr>
          <p:cNvPr id="370" name="Google Shape;37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335" y="844314"/>
            <a:ext cx="2783666" cy="278366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 txBox="1"/>
          <p:nvPr/>
        </p:nvSpPr>
        <p:spPr>
          <a:xfrm>
            <a:off x="6650608" y="3444703"/>
            <a:ext cx="2279439" cy="530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Доска в Miro с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 Story Map</a:t>
            </a:r>
            <a:endParaRPr b="1" sz="1500">
              <a:solidFill>
                <a:srgbClr val="0046B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36"/>
          <p:cNvSpPr/>
          <p:nvPr/>
        </p:nvSpPr>
        <p:spPr>
          <a:xfrm>
            <a:off x="2257708" y="759750"/>
            <a:ext cx="1688123" cy="596327"/>
          </a:xfrm>
          <a:prstGeom prst="roundRect">
            <a:avLst>
              <a:gd fmla="val 16667" name="adj"/>
            </a:avLst>
          </a:prstGeom>
          <a:solidFill>
            <a:srgbClr val="0046B8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MVP</a:t>
            </a:r>
            <a:endParaRPr sz="1100"/>
          </a:p>
        </p:txBody>
      </p:sp>
      <p:grpSp>
        <p:nvGrpSpPr>
          <p:cNvPr id="373" name="Google Shape;373;p36"/>
          <p:cNvGrpSpPr/>
          <p:nvPr/>
        </p:nvGrpSpPr>
        <p:grpSpPr>
          <a:xfrm>
            <a:off x="4920289" y="1519520"/>
            <a:ext cx="1495300" cy="2726567"/>
            <a:chOff x="166764" y="1519520"/>
            <a:chExt cx="1495300" cy="2726567"/>
          </a:xfrm>
        </p:grpSpPr>
        <p:sp>
          <p:nvSpPr>
            <p:cNvPr id="374" name="Google Shape;374;p36"/>
            <p:cNvSpPr/>
            <p:nvPr/>
          </p:nvSpPr>
          <p:spPr>
            <a:xfrm>
              <a:off x="170164" y="1519520"/>
              <a:ext cx="1491801" cy="4848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График метрики от времени</a:t>
              </a:r>
              <a:endParaRPr sz="1100"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166764" y="2214678"/>
              <a:ext cx="1491801" cy="4848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97B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Выбор time frame</a:t>
              </a:r>
              <a:endParaRPr sz="1100"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166775" y="2819429"/>
              <a:ext cx="1491900" cy="653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97B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Выбор </a:t>
              </a: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временного </a:t>
              </a: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диапазона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170164" y="3592687"/>
              <a:ext cx="1491900" cy="653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97B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Создание графика с помощью SQL</a:t>
              </a:r>
              <a:endParaRPr sz="1100"/>
            </a:p>
          </p:txBody>
        </p:sp>
      </p:grpSp>
      <p:grpSp>
        <p:nvGrpSpPr>
          <p:cNvPr id="378" name="Google Shape;378;p36"/>
          <p:cNvGrpSpPr/>
          <p:nvPr/>
        </p:nvGrpSpPr>
        <p:grpSpPr>
          <a:xfrm>
            <a:off x="1748344" y="1519520"/>
            <a:ext cx="1494138" cy="1348545"/>
            <a:chOff x="3335394" y="1519520"/>
            <a:chExt cx="1494138" cy="1348545"/>
          </a:xfrm>
        </p:grpSpPr>
        <p:sp>
          <p:nvSpPr>
            <p:cNvPr id="379" name="Google Shape;379;p36"/>
            <p:cNvSpPr/>
            <p:nvPr/>
          </p:nvSpPr>
          <p:spPr>
            <a:xfrm>
              <a:off x="3335394" y="1519520"/>
              <a:ext cx="1491801" cy="4848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Интеграции</a:t>
              </a:r>
              <a:endParaRPr sz="1100"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3337632" y="2214666"/>
              <a:ext cx="1491900" cy="653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97B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Интеграции с сервисами хранения данных</a:t>
              </a:r>
              <a:endParaRPr sz="1100"/>
            </a:p>
          </p:txBody>
        </p:sp>
      </p:grpSp>
      <p:grpSp>
        <p:nvGrpSpPr>
          <p:cNvPr id="381" name="Google Shape;381;p36"/>
          <p:cNvGrpSpPr/>
          <p:nvPr/>
        </p:nvGrpSpPr>
        <p:grpSpPr>
          <a:xfrm>
            <a:off x="165560" y="1519520"/>
            <a:ext cx="1496401" cy="1780454"/>
            <a:chOff x="4918010" y="1519520"/>
            <a:chExt cx="1496401" cy="1780454"/>
          </a:xfrm>
        </p:grpSpPr>
        <p:sp>
          <p:nvSpPr>
            <p:cNvPr id="382" name="Google Shape;382;p36"/>
            <p:cNvSpPr/>
            <p:nvPr/>
          </p:nvSpPr>
          <p:spPr>
            <a:xfrm>
              <a:off x="4918010" y="1519520"/>
              <a:ext cx="1491900" cy="484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Меню личного профиля</a:t>
              </a:r>
              <a:endParaRPr sz="1100"/>
            </a:p>
          </p:txBody>
        </p:sp>
        <p:sp>
          <p:nvSpPr>
            <p:cNvPr id="383" name="Google Shape;383;p36"/>
            <p:cNvSpPr/>
            <p:nvPr/>
          </p:nvSpPr>
          <p:spPr>
            <a:xfrm>
              <a:off x="4922609" y="2214678"/>
              <a:ext cx="1491801" cy="4848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97B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Авторизация и</a:t>
              </a:r>
              <a:b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</a:b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регистрация</a:t>
              </a: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</a:t>
              </a:r>
              <a:endParaRPr sz="1100"/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4922609" y="2819414"/>
              <a:ext cx="1491801" cy="48056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97B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Просмотр меню графиков</a:t>
              </a:r>
              <a:endParaRPr sz="1100"/>
            </a:p>
          </p:txBody>
        </p:sp>
      </p:grpSp>
      <p:sp>
        <p:nvSpPr>
          <p:cNvPr id="385" name="Google Shape;385;p36"/>
          <p:cNvSpPr txBox="1"/>
          <p:nvPr/>
        </p:nvSpPr>
        <p:spPr>
          <a:xfrm>
            <a:off x="544450" y="14585"/>
            <a:ext cx="8481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Требования, построенные 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ранее,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можно структурировать 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 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приоритезировать. </a:t>
            </a:r>
            <a:endParaRPr b="1" sz="1400">
              <a:solidFill>
                <a:srgbClr val="002F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Таким</a:t>
            </a:r>
            <a:r>
              <a:rPr lang="ru" sz="1100"/>
              <a:t> 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образом мы составили USM </a:t>
            </a:r>
            <a:endParaRPr sz="1100"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3328863" y="1519520"/>
            <a:ext cx="1491963" cy="2726555"/>
            <a:chOff x="1752725" y="1519520"/>
            <a:chExt cx="1491963" cy="2726555"/>
          </a:xfrm>
        </p:grpSpPr>
        <p:sp>
          <p:nvSpPr>
            <p:cNvPr id="387" name="Google Shape;387;p36"/>
            <p:cNvSpPr/>
            <p:nvPr/>
          </p:nvSpPr>
          <p:spPr>
            <a:xfrm>
              <a:off x="1752779" y="1519520"/>
              <a:ext cx="1491801" cy="4848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Настройка и выдача alert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1752779" y="2214678"/>
              <a:ext cx="1491801" cy="484887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97B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Ручное управление</a:t>
              </a:r>
              <a:endParaRPr sz="1100"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1752788" y="2819429"/>
              <a:ext cx="1491900" cy="653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97B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Выбор </a:t>
              </a: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доверительного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диапазона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>
              <a:off x="1752725" y="3592675"/>
              <a:ext cx="1491900" cy="653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28575">
              <a:solidFill>
                <a:srgbClr val="97B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Информация об alerts</a:t>
              </a:r>
              <a:endParaRPr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/>
          <p:nvPr/>
        </p:nvSpPr>
        <p:spPr>
          <a:xfrm>
            <a:off x="490558" y="2881460"/>
            <a:ext cx="3807587" cy="197021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498981" y="573969"/>
            <a:ext cx="3812025" cy="197021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p37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37"/>
          <p:cNvSpPr/>
          <p:nvPr/>
        </p:nvSpPr>
        <p:spPr>
          <a:xfrm>
            <a:off x="4771075" y="580661"/>
            <a:ext cx="3812025" cy="197021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4771075" y="2881460"/>
            <a:ext cx="3803108" cy="1970216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7"/>
          <p:cNvSpPr txBox="1"/>
          <p:nvPr/>
        </p:nvSpPr>
        <p:spPr>
          <a:xfrm rot="-2411909">
            <a:off x="4052743" y="2533929"/>
            <a:ext cx="985843" cy="2848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FF333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Summary</a:t>
            </a:r>
            <a:endParaRPr b="1" sz="1400">
              <a:solidFill>
                <a:srgbClr val="FF333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01" name="Google Shape;401;p37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02" name="Google Shape;402;p37"/>
          <p:cNvGrpSpPr/>
          <p:nvPr/>
        </p:nvGrpSpPr>
        <p:grpSpPr>
          <a:xfrm>
            <a:off x="625099" y="710603"/>
            <a:ext cx="262127" cy="247529"/>
            <a:chOff x="1015991" y="927897"/>
            <a:chExt cx="349502" cy="330038"/>
          </a:xfrm>
        </p:grpSpPr>
        <p:sp>
          <p:nvSpPr>
            <p:cNvPr id="403" name="Google Shape;403;p37"/>
            <p:cNvSpPr/>
            <p:nvPr/>
          </p:nvSpPr>
          <p:spPr>
            <a:xfrm>
              <a:off x="1015991" y="927897"/>
              <a:ext cx="336956" cy="330038"/>
            </a:xfrm>
            <a:prstGeom prst="rect">
              <a:avLst/>
            </a:prstGeom>
            <a:noFill/>
            <a:ln cap="flat" cmpd="sng" w="28575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37"/>
            <p:cNvSpPr txBox="1"/>
            <p:nvPr/>
          </p:nvSpPr>
          <p:spPr>
            <a:xfrm>
              <a:off x="1043893" y="937944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1100"/>
            </a:p>
          </p:txBody>
        </p:sp>
      </p:grpSp>
      <p:grpSp>
        <p:nvGrpSpPr>
          <p:cNvPr id="405" name="Google Shape;405;p37"/>
          <p:cNvGrpSpPr/>
          <p:nvPr/>
        </p:nvGrpSpPr>
        <p:grpSpPr>
          <a:xfrm>
            <a:off x="4882610" y="709790"/>
            <a:ext cx="262126" cy="247529"/>
            <a:chOff x="1015991" y="927897"/>
            <a:chExt cx="349502" cy="330038"/>
          </a:xfrm>
        </p:grpSpPr>
        <p:sp>
          <p:nvSpPr>
            <p:cNvPr id="406" name="Google Shape;406;p37"/>
            <p:cNvSpPr/>
            <p:nvPr/>
          </p:nvSpPr>
          <p:spPr>
            <a:xfrm>
              <a:off x="1015991" y="927897"/>
              <a:ext cx="336956" cy="330038"/>
            </a:xfrm>
            <a:prstGeom prst="rect">
              <a:avLst/>
            </a:prstGeom>
            <a:noFill/>
            <a:ln cap="flat" cmpd="sng" w="28575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7"/>
            <p:cNvSpPr txBox="1"/>
            <p:nvPr/>
          </p:nvSpPr>
          <p:spPr>
            <a:xfrm>
              <a:off x="1043893" y="937944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b="1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08" name="Google Shape;408;p37"/>
          <p:cNvGrpSpPr/>
          <p:nvPr/>
        </p:nvGrpSpPr>
        <p:grpSpPr>
          <a:xfrm>
            <a:off x="625099" y="3042299"/>
            <a:ext cx="262127" cy="247528"/>
            <a:chOff x="1015991" y="927897"/>
            <a:chExt cx="349502" cy="330038"/>
          </a:xfrm>
        </p:grpSpPr>
        <p:sp>
          <p:nvSpPr>
            <p:cNvPr id="409" name="Google Shape;409;p37"/>
            <p:cNvSpPr/>
            <p:nvPr/>
          </p:nvSpPr>
          <p:spPr>
            <a:xfrm>
              <a:off x="1015991" y="927897"/>
              <a:ext cx="336956" cy="330038"/>
            </a:xfrm>
            <a:prstGeom prst="rect">
              <a:avLst/>
            </a:prstGeom>
            <a:noFill/>
            <a:ln cap="flat" cmpd="sng" w="28575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7"/>
            <p:cNvSpPr txBox="1"/>
            <p:nvPr/>
          </p:nvSpPr>
          <p:spPr>
            <a:xfrm>
              <a:off x="1043893" y="937944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b="1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11" name="Google Shape;411;p37"/>
          <p:cNvGrpSpPr/>
          <p:nvPr/>
        </p:nvGrpSpPr>
        <p:grpSpPr>
          <a:xfrm>
            <a:off x="4882610" y="3041486"/>
            <a:ext cx="262126" cy="247528"/>
            <a:chOff x="1015991" y="927897"/>
            <a:chExt cx="349502" cy="330038"/>
          </a:xfrm>
        </p:grpSpPr>
        <p:sp>
          <p:nvSpPr>
            <p:cNvPr id="412" name="Google Shape;412;p37"/>
            <p:cNvSpPr/>
            <p:nvPr/>
          </p:nvSpPr>
          <p:spPr>
            <a:xfrm>
              <a:off x="1015991" y="927897"/>
              <a:ext cx="336956" cy="330038"/>
            </a:xfrm>
            <a:prstGeom prst="rect">
              <a:avLst/>
            </a:prstGeom>
            <a:noFill/>
            <a:ln cap="flat" cmpd="sng" w="28575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7"/>
            <p:cNvSpPr txBox="1"/>
            <p:nvPr/>
          </p:nvSpPr>
          <p:spPr>
            <a:xfrm>
              <a:off x="1043893" y="937944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b="1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14" name="Google Shape;41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37"/>
          <p:cNvGrpSpPr/>
          <p:nvPr/>
        </p:nvGrpSpPr>
        <p:grpSpPr>
          <a:xfrm>
            <a:off x="79500" y="114190"/>
            <a:ext cx="421478" cy="377687"/>
            <a:chOff x="106000" y="152253"/>
            <a:chExt cx="561971" cy="503582"/>
          </a:xfrm>
        </p:grpSpPr>
        <p:pic>
          <p:nvPicPr>
            <p:cNvPr id="416" name="Google Shape;416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Google Shape;417;p37"/>
            <p:cNvSpPr txBox="1"/>
            <p:nvPr/>
          </p:nvSpPr>
          <p:spPr>
            <a:xfrm>
              <a:off x="164271" y="246767"/>
              <a:ext cx="5037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13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sp>
        <p:nvSpPr>
          <p:cNvPr id="418" name="Google Shape;418;p37"/>
          <p:cNvSpPr txBox="1"/>
          <p:nvPr/>
        </p:nvSpPr>
        <p:spPr>
          <a:xfrm>
            <a:off x="544450" y="14585"/>
            <a:ext cx="8481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результате нашей работы, мы рассмотрели рынок сервисов бизнес-мониторинга с разных</a:t>
            </a:r>
            <a:r>
              <a:rPr lang="ru" sz="1100"/>
              <a:t> 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сторон, а также построили требования к своему решению</a:t>
            </a:r>
            <a:endParaRPr sz="1100"/>
          </a:p>
        </p:txBody>
      </p:sp>
      <p:sp>
        <p:nvSpPr>
          <p:cNvPr id="419" name="Google Shape;419;p37"/>
          <p:cNvSpPr txBox="1"/>
          <p:nvPr/>
        </p:nvSpPr>
        <p:spPr>
          <a:xfrm>
            <a:off x="593335" y="745374"/>
            <a:ext cx="3519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Провели анализ в несколько этапов и выбрали лучшие решения с точки зрения функциональности, а также выявили основные тренды рынка.</a:t>
            </a:r>
            <a:endParaRPr sz="1100"/>
          </a:p>
        </p:txBody>
      </p:sp>
      <p:pic>
        <p:nvPicPr>
          <p:cNvPr id="420" name="Google Shape;42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30870" y="1640753"/>
            <a:ext cx="741073" cy="74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7150" y="1640753"/>
            <a:ext cx="741073" cy="74107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7"/>
          <p:cNvSpPr txBox="1"/>
          <p:nvPr/>
        </p:nvSpPr>
        <p:spPr>
          <a:xfrm>
            <a:off x="593335" y="3075714"/>
            <a:ext cx="3519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Изучили финансовую составляющую рынка, разделили компании на группы, выявили основных лидеров рынка, а также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изучили индустрии потребителей.</a:t>
            </a:r>
            <a:endParaRPr sz="1100"/>
          </a:p>
        </p:txBody>
      </p:sp>
      <p:pic>
        <p:nvPicPr>
          <p:cNvPr id="423" name="Google Shape;423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0309" y="3941552"/>
            <a:ext cx="807914" cy="80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94351" y="3941552"/>
            <a:ext cx="807914" cy="80791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7"/>
          <p:cNvSpPr txBox="1"/>
          <p:nvPr/>
        </p:nvSpPr>
        <p:spPr>
          <a:xfrm>
            <a:off x="4861349" y="612653"/>
            <a:ext cx="3750746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Проанализировали методы и решения </a:t>
            </a:r>
            <a:endParaRPr sz="1100"/>
          </a:p>
        </p:txBody>
      </p:sp>
      <p:pic>
        <p:nvPicPr>
          <p:cNvPr id="426" name="Google Shape;426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02830" y="1638732"/>
            <a:ext cx="720010" cy="7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965639" y="1640752"/>
            <a:ext cx="741073" cy="74107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7"/>
          <p:cNvSpPr txBox="1"/>
          <p:nvPr/>
        </p:nvSpPr>
        <p:spPr>
          <a:xfrm>
            <a:off x="4882610" y="3082057"/>
            <a:ext cx="3750746" cy="253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9" name="Google Shape;429;p37"/>
          <p:cNvSpPr txBox="1"/>
          <p:nvPr/>
        </p:nvSpPr>
        <p:spPr>
          <a:xfrm>
            <a:off x="4902696" y="3052619"/>
            <a:ext cx="3750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На основе потребностей рынка,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анализа функционала конкурентов построили бизнес-требования, после этого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построили User Story Map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0" name="Google Shape;430;p37"/>
          <p:cNvSpPr txBox="1"/>
          <p:nvPr/>
        </p:nvSpPr>
        <p:spPr>
          <a:xfrm>
            <a:off x="4785573" y="794255"/>
            <a:ext cx="3826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с использованием AI, которые используют компании на рынке. А также рассмотрели иные общие методы обнаружения и предсказания аномалий</a:t>
            </a:r>
            <a:endParaRPr sz="1100"/>
          </a:p>
        </p:txBody>
      </p:sp>
      <p:pic>
        <p:nvPicPr>
          <p:cNvPr id="431" name="Google Shape;431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84567" y="3804125"/>
            <a:ext cx="945340" cy="945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965639" y="3906236"/>
            <a:ext cx="790026" cy="79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8"/>
          <p:cNvSpPr/>
          <p:nvPr/>
        </p:nvSpPr>
        <p:spPr>
          <a:xfrm>
            <a:off x="3404187" y="3601434"/>
            <a:ext cx="2332500" cy="438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3158088" y="3064684"/>
            <a:ext cx="163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Шамсутдинов Вадим</a:t>
            </a:r>
            <a:endParaRPr sz="1100"/>
          </a:p>
        </p:txBody>
      </p:sp>
      <p:sp>
        <p:nvSpPr>
          <p:cNvPr id="440" name="Google Shape;440;p38"/>
          <p:cNvSpPr txBox="1"/>
          <p:nvPr/>
        </p:nvSpPr>
        <p:spPr>
          <a:xfrm>
            <a:off x="3265788" y="3601434"/>
            <a:ext cx="2609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Анализ рынка, построение требований</a:t>
            </a:r>
            <a:endParaRPr sz="1100"/>
          </a:p>
        </p:txBody>
      </p:sp>
      <p:pic>
        <p:nvPicPr>
          <p:cNvPr id="441" name="Google Shape;4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5800" y="142399"/>
            <a:ext cx="2332398" cy="2785501"/>
          </a:xfrm>
          <a:prstGeom prst="rect">
            <a:avLst/>
          </a:prstGeom>
          <a:noFill/>
          <a:ln cap="flat" cmpd="sng" w="38100">
            <a:solidFill>
              <a:srgbClr val="0046B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2" name="Google Shape;442;p38"/>
          <p:cNvSpPr txBox="1"/>
          <p:nvPr/>
        </p:nvSpPr>
        <p:spPr>
          <a:xfrm>
            <a:off x="4508189" y="3082816"/>
            <a:ext cx="1477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МФТИ</a:t>
            </a:r>
            <a:endParaRPr sz="1100"/>
          </a:p>
        </p:txBody>
      </p:sp>
      <p:sp>
        <p:nvSpPr>
          <p:cNvPr id="443" name="Google Shape;443;p38"/>
          <p:cNvSpPr/>
          <p:nvPr/>
        </p:nvSpPr>
        <p:spPr>
          <a:xfrm>
            <a:off x="261993" y="3603809"/>
            <a:ext cx="2332500" cy="4386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8"/>
          <p:cNvSpPr txBox="1"/>
          <p:nvPr/>
        </p:nvSpPr>
        <p:spPr>
          <a:xfrm>
            <a:off x="92246" y="3082835"/>
            <a:ext cx="163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Пястолов</a:t>
            </a:r>
            <a:endParaRPr sz="1200">
              <a:solidFill>
                <a:srgbClr val="002F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Егор</a:t>
            </a:r>
            <a:endParaRPr sz="1100"/>
          </a:p>
        </p:txBody>
      </p:sp>
      <p:sp>
        <p:nvSpPr>
          <p:cNvPr id="445" name="Google Shape;445;p38"/>
          <p:cNvSpPr txBox="1"/>
          <p:nvPr/>
        </p:nvSpPr>
        <p:spPr>
          <a:xfrm>
            <a:off x="96166" y="3603809"/>
            <a:ext cx="2609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Анализ рынка, анализ рынка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спроса</a:t>
            </a:r>
            <a:endParaRPr sz="1100"/>
          </a:p>
        </p:txBody>
      </p:sp>
      <p:sp>
        <p:nvSpPr>
          <p:cNvPr id="446" name="Google Shape;446;p38"/>
          <p:cNvSpPr txBox="1"/>
          <p:nvPr/>
        </p:nvSpPr>
        <p:spPr>
          <a:xfrm>
            <a:off x="1287460" y="3085191"/>
            <a:ext cx="1477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МФТИ</a:t>
            </a:r>
            <a:endParaRPr sz="1100"/>
          </a:p>
        </p:txBody>
      </p:sp>
      <p:sp>
        <p:nvSpPr>
          <p:cNvPr id="447" name="Google Shape;447;p38"/>
          <p:cNvSpPr/>
          <p:nvPr/>
        </p:nvSpPr>
        <p:spPr>
          <a:xfrm>
            <a:off x="6513860" y="3585659"/>
            <a:ext cx="2332413" cy="43858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6267761" y="3048909"/>
            <a:ext cx="1632623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Малинин</a:t>
            </a:r>
            <a:endParaRPr sz="1200">
              <a:solidFill>
                <a:srgbClr val="002F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Рома</a:t>
            </a:r>
            <a:endParaRPr sz="1100"/>
          </a:p>
        </p:txBody>
      </p:sp>
      <p:sp>
        <p:nvSpPr>
          <p:cNvPr id="449" name="Google Shape;449;p38"/>
          <p:cNvSpPr txBox="1"/>
          <p:nvPr/>
        </p:nvSpPr>
        <p:spPr>
          <a:xfrm>
            <a:off x="6375461" y="3585658"/>
            <a:ext cx="2609209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Анализ рынка, анализ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 решений</a:t>
            </a:r>
            <a:endParaRPr sz="1100"/>
          </a:p>
        </p:txBody>
      </p:sp>
      <p:sp>
        <p:nvSpPr>
          <p:cNvPr id="450" name="Google Shape;450;p38"/>
          <p:cNvSpPr txBox="1"/>
          <p:nvPr/>
        </p:nvSpPr>
        <p:spPr>
          <a:xfrm>
            <a:off x="7617862" y="3064684"/>
            <a:ext cx="1477735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РГУ нефти и газа им. Губкина  </a:t>
            </a:r>
            <a:endParaRPr sz="1100"/>
          </a:p>
        </p:txBody>
      </p:sp>
      <p:pic>
        <p:nvPicPr>
          <p:cNvPr id="451" name="Google Shape;45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9336" y="4163597"/>
            <a:ext cx="922200" cy="9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4825" y="4147822"/>
            <a:ext cx="926074" cy="92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5163" y="4162097"/>
            <a:ext cx="926075" cy="9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65489" y="144944"/>
            <a:ext cx="2378689" cy="2780384"/>
          </a:xfrm>
          <a:prstGeom prst="rect">
            <a:avLst/>
          </a:prstGeom>
          <a:noFill/>
          <a:ln cap="flat" cmpd="sng" w="38100">
            <a:solidFill>
              <a:srgbClr val="0046B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8">
            <a:alphaModFix/>
          </a:blip>
          <a:srcRect b="10418" l="0" r="-230" t="0"/>
          <a:stretch/>
        </p:blipFill>
        <p:spPr>
          <a:xfrm>
            <a:off x="259413" y="141950"/>
            <a:ext cx="2337682" cy="2786400"/>
          </a:xfrm>
          <a:prstGeom prst="rect">
            <a:avLst/>
          </a:prstGeom>
          <a:noFill/>
          <a:ln cap="flat" cmpd="sng" w="38100">
            <a:solidFill>
              <a:srgbClr val="0046B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4375150" y="1309609"/>
            <a:ext cx="4262459" cy="912731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" name="Google Shape;138;p26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26"/>
          <p:cNvSpPr txBox="1"/>
          <p:nvPr/>
        </p:nvSpPr>
        <p:spPr>
          <a:xfrm>
            <a:off x="79500" y="4939311"/>
            <a:ext cx="8788829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Источники: Материалы кейса</a:t>
            </a:r>
            <a:endParaRPr sz="1100"/>
          </a:p>
        </p:txBody>
      </p:sp>
      <p:cxnSp>
        <p:nvCxnSpPr>
          <p:cNvPr id="140" name="Google Shape;140;p26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26"/>
          <p:cNvGrpSpPr/>
          <p:nvPr/>
        </p:nvGrpSpPr>
        <p:grpSpPr>
          <a:xfrm>
            <a:off x="79500" y="114190"/>
            <a:ext cx="377687" cy="377687"/>
            <a:chOff x="106000" y="152253"/>
            <a:chExt cx="503582" cy="503582"/>
          </a:xfrm>
        </p:grpSpPr>
        <p:pic>
          <p:nvPicPr>
            <p:cNvPr id="143" name="Google Shape;14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6"/>
            <p:cNvSpPr txBox="1"/>
            <p:nvPr/>
          </p:nvSpPr>
          <p:spPr>
            <a:xfrm>
              <a:off x="222352" y="259381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sp>
        <p:nvSpPr>
          <p:cNvPr id="145" name="Google Shape;145;p26"/>
          <p:cNvSpPr txBox="1"/>
          <p:nvPr/>
        </p:nvSpPr>
        <p:spPr>
          <a:xfrm>
            <a:off x="3707249" y="812756"/>
            <a:ext cx="567395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Что такое бизнес-мониторинг?</a:t>
            </a:r>
            <a:endParaRPr sz="1100"/>
          </a:p>
        </p:txBody>
      </p:sp>
      <p:sp>
        <p:nvSpPr>
          <p:cNvPr id="146" name="Google Shape;146;p26"/>
          <p:cNvSpPr txBox="1"/>
          <p:nvPr/>
        </p:nvSpPr>
        <p:spPr>
          <a:xfrm>
            <a:off x="4533625" y="1408075"/>
            <a:ext cx="4021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Бизнес мониторинг - мониторинг бизнес-показателей, отображающих влияние на</a:t>
            </a:r>
            <a:r>
              <a:rPr lang="ru" sz="1100"/>
              <a:t> </a:t>
            </a:r>
            <a:r>
              <a:rPr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клиентов</a:t>
            </a:r>
            <a:endParaRPr sz="1100"/>
          </a:p>
        </p:txBody>
      </p:sp>
      <p:sp>
        <p:nvSpPr>
          <p:cNvPr id="147" name="Google Shape;147;p26"/>
          <p:cNvSpPr/>
          <p:nvPr/>
        </p:nvSpPr>
        <p:spPr>
          <a:xfrm>
            <a:off x="4375150" y="2464796"/>
            <a:ext cx="4262459" cy="529302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4914798" y="2471524"/>
            <a:ext cx="3526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Помогает определить количество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пострадавших клиентов</a:t>
            </a:r>
            <a:endParaRPr sz="1100"/>
          </a:p>
        </p:txBody>
      </p:sp>
      <p:sp>
        <p:nvSpPr>
          <p:cNvPr id="149" name="Google Shape;149;p26"/>
          <p:cNvSpPr/>
          <p:nvPr/>
        </p:nvSpPr>
        <p:spPr>
          <a:xfrm>
            <a:off x="4375150" y="3151307"/>
            <a:ext cx="4262459" cy="529302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4914798" y="3158035"/>
            <a:ext cx="3526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Позволяет выявить проблемы в логике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процесса, ошибки клиентского пути</a:t>
            </a:r>
            <a:endParaRPr sz="1100"/>
          </a:p>
        </p:txBody>
      </p:sp>
      <p:sp>
        <p:nvSpPr>
          <p:cNvPr id="151" name="Google Shape;151;p26"/>
          <p:cNvSpPr/>
          <p:nvPr/>
        </p:nvSpPr>
        <p:spPr>
          <a:xfrm>
            <a:off x="4375150" y="3838631"/>
            <a:ext cx="4262459" cy="529302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4914798" y="3845359"/>
            <a:ext cx="3526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Отличается от технического мониторинга</a:t>
            </a:r>
            <a:endParaRPr sz="1100"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344" y="839762"/>
            <a:ext cx="3833891" cy="383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3396" y="2515472"/>
            <a:ext cx="414973" cy="41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80958" y="3229017"/>
            <a:ext cx="359849" cy="359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26"/>
          <p:cNvGrpSpPr/>
          <p:nvPr/>
        </p:nvGrpSpPr>
        <p:grpSpPr>
          <a:xfrm>
            <a:off x="4504126" y="3930657"/>
            <a:ext cx="313513" cy="320478"/>
            <a:chOff x="5937861" y="5153864"/>
            <a:chExt cx="553297" cy="548385"/>
          </a:xfrm>
        </p:grpSpPr>
        <p:pic>
          <p:nvPicPr>
            <p:cNvPr id="157" name="Google Shape;157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42773" y="5153864"/>
              <a:ext cx="548385" cy="54838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" name="Google Shape;158;p26"/>
            <p:cNvCxnSpPr/>
            <p:nvPr/>
          </p:nvCxnSpPr>
          <p:spPr>
            <a:xfrm>
              <a:off x="5937861" y="5153864"/>
              <a:ext cx="527709" cy="548385"/>
            </a:xfrm>
            <a:prstGeom prst="straightConnector1">
              <a:avLst/>
            </a:prstGeom>
            <a:noFill/>
            <a:ln cap="flat" cmpd="sng" w="38100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26"/>
            <p:cNvCxnSpPr/>
            <p:nvPr/>
          </p:nvCxnSpPr>
          <p:spPr>
            <a:xfrm flipH="1">
              <a:off x="5962490" y="5153864"/>
              <a:ext cx="527709" cy="548385"/>
            </a:xfrm>
            <a:prstGeom prst="straightConnector1">
              <a:avLst/>
            </a:prstGeom>
            <a:noFill/>
            <a:ln cap="flat" cmpd="sng" w="38100">
              <a:solidFill>
                <a:srgbClr val="0046B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0" name="Google Shape;160;p26"/>
          <p:cNvSpPr txBox="1"/>
          <p:nvPr/>
        </p:nvSpPr>
        <p:spPr>
          <a:xfrm>
            <a:off x="544450" y="121265"/>
            <a:ext cx="8481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Сначала вспомним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что именно подразумевает под собой бизнес-мониторинг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" name="Google Shape;165;p27"/>
          <p:cNvCxnSpPr/>
          <p:nvPr/>
        </p:nvCxnSpPr>
        <p:spPr>
          <a:xfrm flipH="1" rot="10800000">
            <a:off x="300278" y="469757"/>
            <a:ext cx="8676900" cy="18900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7"/>
          <p:cNvGrpSpPr/>
          <p:nvPr/>
        </p:nvGrpSpPr>
        <p:grpSpPr>
          <a:xfrm>
            <a:off x="79500" y="114190"/>
            <a:ext cx="377686" cy="377686"/>
            <a:chOff x="106000" y="152253"/>
            <a:chExt cx="503581" cy="503581"/>
          </a:xfrm>
        </p:grpSpPr>
        <p:pic>
          <p:nvPicPr>
            <p:cNvPr id="168" name="Google Shape;168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1" cy="503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27"/>
            <p:cNvSpPr txBox="1"/>
            <p:nvPr/>
          </p:nvSpPr>
          <p:spPr>
            <a:xfrm>
              <a:off x="222352" y="259381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cxnSp>
        <p:nvCxnSpPr>
          <p:cNvPr id="170" name="Google Shape;170;p27"/>
          <p:cNvCxnSpPr/>
          <p:nvPr/>
        </p:nvCxnSpPr>
        <p:spPr>
          <a:xfrm>
            <a:off x="139142" y="4939140"/>
            <a:ext cx="8925000" cy="9900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27"/>
          <p:cNvSpPr txBox="1"/>
          <p:nvPr/>
        </p:nvSpPr>
        <p:spPr>
          <a:xfrm>
            <a:off x="544450" y="121265"/>
            <a:ext cx="8481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Приведем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пример интерфейса таких сервисов </a:t>
            </a:r>
            <a:endParaRPr sz="1100"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50" y="595199"/>
            <a:ext cx="8424980" cy="424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6">
            <a:alphaModFix/>
          </a:blip>
          <a:srcRect b="12828" l="0" r="0" t="13695"/>
          <a:stretch/>
        </p:blipFill>
        <p:spPr>
          <a:xfrm>
            <a:off x="3437950" y="1436950"/>
            <a:ext cx="5049500" cy="32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>
            <a:off x="2279870" y="3168317"/>
            <a:ext cx="1773900" cy="1343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243514" y="3356694"/>
            <a:ext cx="1889266" cy="1188867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28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p28"/>
          <p:cNvSpPr txBox="1"/>
          <p:nvPr/>
        </p:nvSpPr>
        <p:spPr>
          <a:xfrm>
            <a:off x="79500" y="4939300"/>
            <a:ext cx="5520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Источники: Таблица – Первый и второй этап анализа</a:t>
            </a:r>
            <a:endParaRPr sz="1100"/>
          </a:p>
        </p:txBody>
      </p:sp>
      <p:cxnSp>
        <p:nvCxnSpPr>
          <p:cNvPr id="182" name="Google Shape;182;p28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3" name="Google Shape;1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8"/>
          <p:cNvGrpSpPr/>
          <p:nvPr/>
        </p:nvGrpSpPr>
        <p:grpSpPr>
          <a:xfrm>
            <a:off x="79500" y="114190"/>
            <a:ext cx="377687" cy="377687"/>
            <a:chOff x="106000" y="152253"/>
            <a:chExt cx="503582" cy="503582"/>
          </a:xfrm>
        </p:grpSpPr>
        <p:pic>
          <p:nvPicPr>
            <p:cNvPr id="185" name="Google Shape;18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8"/>
            <p:cNvSpPr txBox="1"/>
            <p:nvPr/>
          </p:nvSpPr>
          <p:spPr>
            <a:xfrm>
              <a:off x="222352" y="259381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sp>
        <p:nvSpPr>
          <p:cNvPr id="187" name="Google Shape;187;p28"/>
          <p:cNvSpPr/>
          <p:nvPr/>
        </p:nvSpPr>
        <p:spPr>
          <a:xfrm rot="5400000">
            <a:off x="89763" y="1442890"/>
            <a:ext cx="1921771" cy="1501816"/>
          </a:xfrm>
          <a:prstGeom prst="trapezoid">
            <a:avLst>
              <a:gd fmla="val 12294" name="adj"/>
            </a:avLst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/>
          <p:nvPr/>
        </p:nvSpPr>
        <p:spPr>
          <a:xfrm rot="5400000">
            <a:off x="2252150" y="1515950"/>
            <a:ext cx="1515300" cy="1407600"/>
          </a:xfrm>
          <a:prstGeom prst="trapezoid">
            <a:avLst>
              <a:gd fmla="val 16684" name="adj"/>
            </a:avLst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8"/>
          <p:cNvSpPr/>
          <p:nvPr/>
        </p:nvSpPr>
        <p:spPr>
          <a:xfrm rot="5400000">
            <a:off x="4456300" y="1493725"/>
            <a:ext cx="879000" cy="1407600"/>
          </a:xfrm>
          <a:prstGeom prst="trapezoid">
            <a:avLst>
              <a:gd fmla="val 26461" name="adj"/>
            </a:avLst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325785" y="1614790"/>
            <a:ext cx="1501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 сервисов,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которые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занимаются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бизнес-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мониторингом </a:t>
            </a:r>
            <a:endParaRPr sz="1100"/>
          </a:p>
        </p:txBody>
      </p:sp>
      <p:sp>
        <p:nvSpPr>
          <p:cNvPr id="191" name="Google Shape;191;p28"/>
          <p:cNvSpPr txBox="1"/>
          <p:nvPr/>
        </p:nvSpPr>
        <p:spPr>
          <a:xfrm>
            <a:off x="2332015" y="1747992"/>
            <a:ext cx="1501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 сервисов,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подходящие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под условия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исследования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4338269" y="1948391"/>
            <a:ext cx="1501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лучших сервисов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46B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333806" y="3491579"/>
            <a:ext cx="1972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1.Первичный анализ: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-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Real-time сервис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Char char="-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Наличие AI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технологий</a:t>
            </a:r>
            <a:endParaRPr sz="1100"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9280" y="847196"/>
            <a:ext cx="2783667" cy="278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/>
        </p:nvSpPr>
        <p:spPr>
          <a:xfrm>
            <a:off x="6493142" y="3450472"/>
            <a:ext cx="2279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0046B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Goggle таблица с исследованием рынка</a:t>
            </a:r>
            <a:endParaRPr sz="1100"/>
          </a:p>
        </p:txBody>
      </p:sp>
      <p:sp>
        <p:nvSpPr>
          <p:cNvPr id="196" name="Google Shape;196;p28"/>
          <p:cNvSpPr txBox="1"/>
          <p:nvPr/>
        </p:nvSpPr>
        <p:spPr>
          <a:xfrm>
            <a:off x="347694" y="776986"/>
            <a:ext cx="56739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Этапы исследования рынка сервисов бизнес-мониторинга</a:t>
            </a:r>
            <a:endParaRPr sz="1100"/>
          </a:p>
        </p:txBody>
      </p:sp>
      <p:sp>
        <p:nvSpPr>
          <p:cNvPr id="197" name="Google Shape;197;p28"/>
          <p:cNvSpPr txBox="1"/>
          <p:nvPr/>
        </p:nvSpPr>
        <p:spPr>
          <a:xfrm>
            <a:off x="544450" y="14585"/>
            <a:ext cx="8481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провели широкий и глубокий анализ рынка в несколько этапов и выявили основных лидеров рынка, лучшие решения</a:t>
            </a:r>
            <a:endParaRPr sz="1100"/>
          </a:p>
        </p:txBody>
      </p:sp>
      <p:sp>
        <p:nvSpPr>
          <p:cNvPr id="198" name="Google Shape;198;p28"/>
          <p:cNvSpPr/>
          <p:nvPr/>
        </p:nvSpPr>
        <p:spPr>
          <a:xfrm>
            <a:off x="4200953" y="2969475"/>
            <a:ext cx="1886100" cy="15720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2388156" y="3327627"/>
            <a:ext cx="1805152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2.Глубокий анализ: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 пунктов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для сравнения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сервисов исходя из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функциональности</a:t>
            </a:r>
            <a:endParaRPr sz="1100"/>
          </a:p>
        </p:txBody>
      </p:sp>
      <p:sp>
        <p:nvSpPr>
          <p:cNvPr id="200" name="Google Shape;200;p28"/>
          <p:cNvSpPr txBox="1"/>
          <p:nvPr/>
        </p:nvSpPr>
        <p:spPr>
          <a:xfrm>
            <a:off x="4274862" y="3122268"/>
            <a:ext cx="18051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Лучшие решения: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Dynatrace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ru" sz="1200">
                <a:latin typeface="Century Gothic"/>
                <a:ea typeface="Century Gothic"/>
                <a:cs typeface="Century Gothic"/>
                <a:sym typeface="Century Gothic"/>
              </a:rPr>
              <a:t>New Relic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ru" sz="1200">
                <a:latin typeface="Century Gothic"/>
                <a:ea typeface="Century Gothic"/>
                <a:cs typeface="Century Gothic"/>
                <a:sym typeface="Century Gothic"/>
              </a:rPr>
              <a:t>Datadog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ru" sz="1200">
                <a:latin typeface="Century Gothic"/>
                <a:ea typeface="Century Gothic"/>
                <a:cs typeface="Century Gothic"/>
                <a:sym typeface="Century Gothic"/>
              </a:rPr>
              <a:t>Anodot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AutoNum type="arabicPeriod"/>
            </a:pPr>
            <a:r>
              <a:rPr lang="ru" sz="1200">
                <a:latin typeface="Century Gothic"/>
                <a:ea typeface="Century Gothic"/>
                <a:cs typeface="Century Gothic"/>
                <a:sym typeface="Century Gothic"/>
              </a:rPr>
              <a:t>AppDynamics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29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29"/>
          <p:cNvSpPr txBox="1"/>
          <p:nvPr/>
        </p:nvSpPr>
        <p:spPr>
          <a:xfrm>
            <a:off x="79500" y="4939311"/>
            <a:ext cx="878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Источники: Таблица – Второй этап анализа</a:t>
            </a:r>
            <a:endParaRPr sz="1100"/>
          </a:p>
        </p:txBody>
      </p:sp>
      <p:pic>
        <p:nvPicPr>
          <p:cNvPr id="207" name="Google Shape;2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9"/>
          <p:cNvGrpSpPr/>
          <p:nvPr/>
        </p:nvGrpSpPr>
        <p:grpSpPr>
          <a:xfrm>
            <a:off x="79500" y="114190"/>
            <a:ext cx="377687" cy="377687"/>
            <a:chOff x="106000" y="152253"/>
            <a:chExt cx="503582" cy="503582"/>
          </a:xfrm>
        </p:grpSpPr>
        <p:pic>
          <p:nvPicPr>
            <p:cNvPr id="209" name="Google Shape;209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9"/>
            <p:cNvSpPr txBox="1"/>
            <p:nvPr/>
          </p:nvSpPr>
          <p:spPr>
            <a:xfrm>
              <a:off x="222352" y="259381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sp>
        <p:nvSpPr>
          <p:cNvPr id="211" name="Google Shape;211;p29"/>
          <p:cNvSpPr/>
          <p:nvPr/>
        </p:nvSpPr>
        <p:spPr>
          <a:xfrm>
            <a:off x="220778" y="4310375"/>
            <a:ext cx="8310273" cy="533746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90843" y="603383"/>
            <a:ext cx="3337598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Количество сервисов по кол-во баллов в функциональности «График» </a:t>
            </a:r>
            <a:endParaRPr sz="1100"/>
          </a:p>
        </p:txBody>
      </p:sp>
      <p:sp>
        <p:nvSpPr>
          <p:cNvPr id="213" name="Google Shape;213;p29"/>
          <p:cNvSpPr txBox="1"/>
          <p:nvPr/>
        </p:nvSpPr>
        <p:spPr>
          <a:xfrm rot="-5400000">
            <a:off x="-191221" y="1104567"/>
            <a:ext cx="714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Кол-во</a:t>
            </a:r>
            <a:endParaRPr sz="1100"/>
          </a:p>
        </p:txBody>
      </p:sp>
      <p:sp>
        <p:nvSpPr>
          <p:cNvPr id="214" name="Google Shape;214;p29"/>
          <p:cNvSpPr txBox="1"/>
          <p:nvPr/>
        </p:nvSpPr>
        <p:spPr>
          <a:xfrm>
            <a:off x="4352384" y="603387"/>
            <a:ext cx="3905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Количество сервисов по наличию </a:t>
            </a: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определенной</a:t>
            </a: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функции в разделе графики</a:t>
            </a:r>
            <a:endParaRPr sz="1100"/>
          </a:p>
        </p:txBody>
      </p:sp>
      <p:sp>
        <p:nvSpPr>
          <p:cNvPr id="215" name="Google Shape;215;p29"/>
          <p:cNvSpPr txBox="1"/>
          <p:nvPr/>
        </p:nvSpPr>
        <p:spPr>
          <a:xfrm rot="-5400000">
            <a:off x="3001696" y="1074907"/>
            <a:ext cx="714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Кол-во</a:t>
            </a:r>
            <a:endParaRPr sz="1100"/>
          </a:p>
        </p:txBody>
      </p:sp>
      <p:sp>
        <p:nvSpPr>
          <p:cNvPr id="216" name="Google Shape;216;p29"/>
          <p:cNvSpPr txBox="1"/>
          <p:nvPr/>
        </p:nvSpPr>
        <p:spPr>
          <a:xfrm>
            <a:off x="162395" y="3770880"/>
            <a:ext cx="3554890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Оценка по 5 балльной шкале – оценивается как сумма наличия функций</a:t>
            </a:r>
            <a:endParaRPr sz="1100"/>
          </a:p>
        </p:txBody>
      </p:sp>
      <p:sp>
        <p:nvSpPr>
          <p:cNvPr id="217" name="Google Shape;217;p29"/>
          <p:cNvSpPr txBox="1"/>
          <p:nvPr/>
        </p:nvSpPr>
        <p:spPr>
          <a:xfrm>
            <a:off x="277812" y="4363904"/>
            <a:ext cx="8775447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 все компании на рынке предоставляют функции, которые наша команда считает важными.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Реализация продвинутого функционала повысит привлекательность продукта.   </a:t>
            </a:r>
            <a:endParaRPr sz="1100"/>
          </a:p>
        </p:txBody>
      </p:sp>
      <p:sp>
        <p:nvSpPr>
          <p:cNvPr id="218" name="Google Shape;218;p29"/>
          <p:cNvSpPr txBox="1"/>
          <p:nvPr/>
        </p:nvSpPr>
        <p:spPr>
          <a:xfrm>
            <a:off x="544450" y="14585"/>
            <a:ext cx="8481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Первы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й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этап глубокого исследования 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анализ функциональности графиков у разных сервисов. 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Выявлены сильные и слабые стороны различных решений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100"/>
          </a:p>
        </p:txBody>
      </p:sp>
      <p:cxnSp>
        <p:nvCxnSpPr>
          <p:cNvPr id="219" name="Google Shape;219;p29"/>
          <p:cNvCxnSpPr/>
          <p:nvPr/>
        </p:nvCxnSpPr>
        <p:spPr>
          <a:xfrm flipH="1" rot="10800000">
            <a:off x="300278" y="469757"/>
            <a:ext cx="8676900" cy="18900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775" y="998175"/>
            <a:ext cx="3019125" cy="27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7074" y="998175"/>
            <a:ext cx="5906250" cy="373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30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30"/>
          <p:cNvSpPr txBox="1"/>
          <p:nvPr/>
        </p:nvSpPr>
        <p:spPr>
          <a:xfrm>
            <a:off x="79500" y="4939311"/>
            <a:ext cx="878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Источники: Таблица – Второй этап анализа</a:t>
            </a:r>
            <a:endParaRPr sz="1100"/>
          </a:p>
        </p:txBody>
      </p:sp>
      <p:cxnSp>
        <p:nvCxnSpPr>
          <p:cNvPr id="228" name="Google Shape;228;p30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30"/>
          <p:cNvGrpSpPr/>
          <p:nvPr/>
        </p:nvGrpSpPr>
        <p:grpSpPr>
          <a:xfrm>
            <a:off x="79500" y="114190"/>
            <a:ext cx="377687" cy="377687"/>
            <a:chOff x="106000" y="152253"/>
            <a:chExt cx="503582" cy="503582"/>
          </a:xfrm>
        </p:grpSpPr>
        <p:pic>
          <p:nvPicPr>
            <p:cNvPr id="231" name="Google Shape;231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0"/>
            <p:cNvSpPr txBox="1"/>
            <p:nvPr/>
          </p:nvSpPr>
          <p:spPr>
            <a:xfrm>
              <a:off x="222352" y="259381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sp>
        <p:nvSpPr>
          <p:cNvPr id="233" name="Google Shape;233;p30"/>
          <p:cNvSpPr/>
          <p:nvPr/>
        </p:nvSpPr>
        <p:spPr>
          <a:xfrm>
            <a:off x="3836581" y="3834711"/>
            <a:ext cx="4683294" cy="1009623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544450" y="14585"/>
            <a:ext cx="8653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Втор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ой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этап исследования 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анализ alerts у разных сервисов. В ходе анализа был выявлен высокий уровень качества и проработки системы уведомлений у большинства</a:t>
            </a:r>
            <a:endParaRPr sz="1100"/>
          </a:p>
        </p:txBody>
      </p:sp>
      <p:sp>
        <p:nvSpPr>
          <p:cNvPr id="235" name="Google Shape;235;p30"/>
          <p:cNvSpPr txBox="1"/>
          <p:nvPr/>
        </p:nvSpPr>
        <p:spPr>
          <a:xfrm>
            <a:off x="4508426" y="551886"/>
            <a:ext cx="3846111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Количество сервисов по кол-во интеграций, связанных с уведомлениями об отклонениях</a:t>
            </a:r>
            <a:endParaRPr sz="1100"/>
          </a:p>
        </p:txBody>
      </p:sp>
      <p:sp>
        <p:nvSpPr>
          <p:cNvPr id="236" name="Google Shape;236;p30"/>
          <p:cNvSpPr txBox="1"/>
          <p:nvPr/>
        </p:nvSpPr>
        <p:spPr>
          <a:xfrm>
            <a:off x="278426" y="655875"/>
            <a:ext cx="3397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Настройка оповещений - выставление безопасного </a:t>
            </a:r>
            <a:r>
              <a:rPr lang="ru" sz="1200" u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диапазона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3934496" y="3951409"/>
            <a:ext cx="4585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Функционал, связанный с выявлением отклонений  различается от сервиса к сервису. Многие позиционируют это как основную фишку и максимально пытаются «продать эту идею» клиентам</a:t>
            </a:r>
            <a:endParaRPr sz="1100"/>
          </a:p>
        </p:txBody>
      </p:sp>
      <p:sp>
        <p:nvSpPr>
          <p:cNvPr id="238" name="Google Shape;238;p30"/>
          <p:cNvSpPr txBox="1"/>
          <p:nvPr/>
        </p:nvSpPr>
        <p:spPr>
          <a:xfrm>
            <a:off x="999208" y="2670567"/>
            <a:ext cx="184261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Анализ оповещений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(root cause analysis)</a:t>
            </a:r>
            <a:endParaRPr sz="1100"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38" y="942073"/>
            <a:ext cx="3795350" cy="176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4950" y="3028688"/>
            <a:ext cx="3846100" cy="186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7975" y="916494"/>
            <a:ext cx="5431426" cy="293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1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p31"/>
          <p:cNvSpPr txBox="1"/>
          <p:nvPr/>
        </p:nvSpPr>
        <p:spPr>
          <a:xfrm>
            <a:off x="79500" y="4939311"/>
            <a:ext cx="878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888888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Источники: </a:t>
            </a:r>
            <a:r>
              <a:rPr lang="ru" sz="900">
                <a:solidFill>
                  <a:srgbClr val="888888"/>
                </a:solidFill>
                <a:highlight>
                  <a:schemeClr val="lt1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Обзор методов обнаружения аномалий в потоках данных - статья</a:t>
            </a:r>
            <a:endParaRPr sz="900">
              <a:solidFill>
                <a:srgbClr val="888888"/>
              </a:solidFill>
              <a:highlight>
                <a:schemeClr val="lt1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9" name="Google Shape;249;p31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1"/>
          <p:cNvGrpSpPr/>
          <p:nvPr/>
        </p:nvGrpSpPr>
        <p:grpSpPr>
          <a:xfrm>
            <a:off x="79500" y="114190"/>
            <a:ext cx="377687" cy="377687"/>
            <a:chOff x="106000" y="152253"/>
            <a:chExt cx="503582" cy="503582"/>
          </a:xfrm>
        </p:grpSpPr>
        <p:pic>
          <p:nvPicPr>
            <p:cNvPr id="252" name="Google Shape;252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1"/>
            <p:cNvSpPr txBox="1"/>
            <p:nvPr/>
          </p:nvSpPr>
          <p:spPr>
            <a:xfrm>
              <a:off x="222352" y="259381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sp>
        <p:nvSpPr>
          <p:cNvPr id="254" name="Google Shape;254;p31"/>
          <p:cNvSpPr txBox="1"/>
          <p:nvPr/>
        </p:nvSpPr>
        <p:spPr>
          <a:xfrm>
            <a:off x="582142" y="160694"/>
            <a:ext cx="8481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ходе исследования удалось выделить 6 универсальных методов поиска аномалий</a:t>
            </a:r>
            <a:endParaRPr sz="1100"/>
          </a:p>
        </p:txBody>
      </p:sp>
      <p:sp>
        <p:nvSpPr>
          <p:cNvPr id="255" name="Google Shape;255;p31"/>
          <p:cNvSpPr txBox="1"/>
          <p:nvPr/>
        </p:nvSpPr>
        <p:spPr>
          <a:xfrm>
            <a:off x="3967826" y="2174775"/>
            <a:ext cx="3987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778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1"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Распознавание аномалий в потоках данных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56" name="Google Shape;256;p31"/>
          <p:cNvGrpSpPr/>
          <p:nvPr/>
        </p:nvGrpSpPr>
        <p:grpSpPr>
          <a:xfrm>
            <a:off x="408006" y="801875"/>
            <a:ext cx="7966791" cy="1560976"/>
            <a:chOff x="1345250" y="969664"/>
            <a:chExt cx="9316795" cy="2081301"/>
          </a:xfrm>
        </p:grpSpPr>
        <p:sp>
          <p:nvSpPr>
            <p:cNvPr id="257" name="Google Shape;257;p31"/>
            <p:cNvSpPr/>
            <p:nvPr/>
          </p:nvSpPr>
          <p:spPr>
            <a:xfrm>
              <a:off x="1345250" y="969664"/>
              <a:ext cx="9316720" cy="1676452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F2F2F2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31"/>
            <p:cNvSpPr txBox="1"/>
            <p:nvPr/>
          </p:nvSpPr>
          <p:spPr>
            <a:xfrm>
              <a:off x="1477032" y="1501465"/>
              <a:ext cx="4516800" cy="154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Классификация</a:t>
              </a:r>
              <a:endParaRPr sz="1100"/>
            </a:p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Кластеризация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Статистический анализ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  <a:p>
              <a:pPr indent="-1778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9" name="Google Shape;259;p31"/>
            <p:cNvSpPr txBox="1"/>
            <p:nvPr/>
          </p:nvSpPr>
          <p:spPr>
            <a:xfrm>
              <a:off x="6766245" y="1494904"/>
              <a:ext cx="38958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Алгоритм ближайшего соседа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Спектральные методы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2540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entury Gothic"/>
                <a:buChar char="•"/>
              </a:pP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Гибридные методы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1778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0" name="Google Shape;260;p31"/>
          <p:cNvSpPr txBox="1"/>
          <p:nvPr>
            <p:ph type="title"/>
          </p:nvPr>
        </p:nvSpPr>
        <p:spPr>
          <a:xfrm>
            <a:off x="1207575" y="801875"/>
            <a:ext cx="6380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</a:pPr>
            <a:r>
              <a:rPr b="1" lang="ru" sz="1200">
                <a:latin typeface="Century Gothic"/>
                <a:ea typeface="Century Gothic"/>
                <a:cs typeface="Century Gothic"/>
                <a:sym typeface="Century Gothic"/>
              </a:rPr>
              <a:t>Наиболее распространенные</a:t>
            </a:r>
            <a:r>
              <a:rPr b="1" lang="ru" sz="1200">
                <a:latin typeface="Century Gothic"/>
                <a:ea typeface="Century Gothic"/>
                <a:cs typeface="Century Gothic"/>
                <a:sym typeface="Century Gothic"/>
              </a:rPr>
              <a:t> методы обнаружения и </a:t>
            </a:r>
            <a:r>
              <a:rPr b="1" lang="ru" sz="1200">
                <a:latin typeface="Century Gothic"/>
                <a:ea typeface="Century Gothic"/>
                <a:cs typeface="Century Gothic"/>
                <a:sym typeface="Century Gothic"/>
              </a:rPr>
              <a:t>предсказания</a:t>
            </a:r>
            <a:r>
              <a:rPr b="1" lang="ru" sz="1200">
                <a:latin typeface="Century Gothic"/>
                <a:ea typeface="Century Gothic"/>
                <a:cs typeface="Century Gothic"/>
                <a:sym typeface="Century Gothic"/>
              </a:rPr>
              <a:t> аномалий</a:t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806" y="2614255"/>
            <a:ext cx="1757945" cy="17579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1"/>
          <p:cNvGrpSpPr/>
          <p:nvPr/>
        </p:nvGrpSpPr>
        <p:grpSpPr>
          <a:xfrm>
            <a:off x="3317700" y="2428575"/>
            <a:ext cx="5057100" cy="856513"/>
            <a:chOff x="3317800" y="2625700"/>
            <a:chExt cx="5057100" cy="856513"/>
          </a:xfrm>
        </p:grpSpPr>
        <p:sp>
          <p:nvSpPr>
            <p:cNvPr id="263" name="Google Shape;263;p31"/>
            <p:cNvSpPr/>
            <p:nvPr/>
          </p:nvSpPr>
          <p:spPr>
            <a:xfrm>
              <a:off x="3317800" y="2625700"/>
              <a:ext cx="5057100" cy="3777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rgbClr val="F2F2F2"/>
            </a:solidFill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1"/>
            <p:cNvSpPr txBox="1"/>
            <p:nvPr/>
          </p:nvSpPr>
          <p:spPr>
            <a:xfrm>
              <a:off x="3317800" y="2689613"/>
              <a:ext cx="47856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179999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Самый простой метод - алгоритм скользящего окна 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45720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  <a:p>
              <a:pPr indent="-177800" lvl="0" marL="2540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65" name="Google Shape;26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9723" y="2837725"/>
            <a:ext cx="2702200" cy="20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32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p32"/>
          <p:cNvSpPr txBox="1"/>
          <p:nvPr/>
        </p:nvSpPr>
        <p:spPr>
          <a:xfrm>
            <a:off x="79500" y="4939311"/>
            <a:ext cx="878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Источники: Таблица – Второй этап анализа</a:t>
            </a:r>
            <a:endParaRPr sz="1100"/>
          </a:p>
        </p:txBody>
      </p:sp>
      <p:cxnSp>
        <p:nvCxnSpPr>
          <p:cNvPr id="272" name="Google Shape;272;p32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32"/>
          <p:cNvGrpSpPr/>
          <p:nvPr/>
        </p:nvGrpSpPr>
        <p:grpSpPr>
          <a:xfrm>
            <a:off x="79500" y="114190"/>
            <a:ext cx="377687" cy="377687"/>
            <a:chOff x="106000" y="152253"/>
            <a:chExt cx="503582" cy="503582"/>
          </a:xfrm>
        </p:grpSpPr>
        <p:pic>
          <p:nvPicPr>
            <p:cNvPr id="275" name="Google Shape;275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2" cy="503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2"/>
            <p:cNvSpPr txBox="1"/>
            <p:nvPr/>
          </p:nvSpPr>
          <p:spPr>
            <a:xfrm>
              <a:off x="222352" y="259381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8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sp>
        <p:nvSpPr>
          <p:cNvPr id="277" name="Google Shape;277;p32"/>
          <p:cNvSpPr/>
          <p:nvPr/>
        </p:nvSpPr>
        <p:spPr>
          <a:xfrm>
            <a:off x="287350" y="3865750"/>
            <a:ext cx="4212300" cy="8079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4823083" y="755928"/>
            <a:ext cx="4045246" cy="2023435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501667" y="140257"/>
            <a:ext cx="8481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Использование </a:t>
            </a: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AI </a:t>
            </a:r>
            <a:r>
              <a:rPr b="1" lang="ru" sz="1400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может сделать нового игрока на рынке более сильным конкурентом</a:t>
            </a:r>
            <a:endParaRPr sz="1100"/>
          </a:p>
        </p:txBody>
      </p:sp>
      <p:sp>
        <p:nvSpPr>
          <p:cNvPr id="280" name="Google Shape;280;p32"/>
          <p:cNvSpPr txBox="1"/>
          <p:nvPr/>
        </p:nvSpPr>
        <p:spPr>
          <a:xfrm>
            <a:off x="4876800" y="1026091"/>
            <a:ext cx="46026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Компании стараются не раскрывать                                  применяемые ими технологии</a:t>
            </a:r>
            <a:endParaRPr sz="1100"/>
          </a:p>
          <a:p>
            <a:pPr indent="-2540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Прослеживается общая тенденция развития собственного AI, развиваются направления</a:t>
            </a:r>
            <a:endParaRPr sz="1100"/>
          </a:p>
          <a:p>
            <a:pPr indent="-25400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Обучения с учителем,</a:t>
            </a:r>
            <a:endParaRPr sz="1100"/>
          </a:p>
          <a:p>
            <a:pPr indent="-25400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Нейронных сети, </a:t>
            </a:r>
            <a:endParaRPr sz="1100"/>
          </a:p>
          <a:p>
            <a:pPr indent="-254000" lvl="1" marL="596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Собственных математических </a:t>
            </a:r>
            <a:endParaRPr sz="1100"/>
          </a:p>
          <a:p>
            <a:pPr indent="0" lvl="1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модели и алгоритмы компании</a:t>
            </a:r>
            <a:endParaRPr sz="1100"/>
          </a:p>
        </p:txBody>
      </p:sp>
      <p:sp>
        <p:nvSpPr>
          <p:cNvPr id="281" name="Google Shape;281;p32"/>
          <p:cNvSpPr/>
          <p:nvPr/>
        </p:nvSpPr>
        <p:spPr>
          <a:xfrm>
            <a:off x="4823083" y="2940626"/>
            <a:ext cx="2400677" cy="1733027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4987291" y="3110339"/>
            <a:ext cx="1748789" cy="136191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Некоторые компании, например Anodot, применяют в своей системе до 30 различных алгоритмов.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227555" y="685141"/>
            <a:ext cx="1723791" cy="8079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Наличие AI для определения доверительных интервалов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2714840" y="699615"/>
            <a:ext cx="1520190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Наличие AI для прогнозирования метрик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7967" y="3138652"/>
            <a:ext cx="1247699" cy="124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2"/>
          <p:cNvSpPr txBox="1"/>
          <p:nvPr/>
        </p:nvSpPr>
        <p:spPr>
          <a:xfrm>
            <a:off x="501665" y="3957993"/>
            <a:ext cx="3783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 все рассмотренные решения используют методы машинного обучения и искусственного интеллекта. </a:t>
            </a:r>
            <a:endParaRPr sz="1100"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24248" y="1457950"/>
            <a:ext cx="2627400" cy="16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6877" y="1438975"/>
            <a:ext cx="2115130" cy="173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4619" y="3169550"/>
            <a:ext cx="2574205" cy="4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33"/>
          <p:cNvCxnSpPr/>
          <p:nvPr/>
        </p:nvCxnSpPr>
        <p:spPr>
          <a:xfrm>
            <a:off x="139142" y="4939140"/>
            <a:ext cx="8924908" cy="9824"/>
          </a:xfrm>
          <a:prstGeom prst="straightConnector1">
            <a:avLst/>
          </a:prstGeom>
          <a:noFill/>
          <a:ln cap="flat" cmpd="sng" w="57150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33"/>
          <p:cNvSpPr txBox="1"/>
          <p:nvPr/>
        </p:nvSpPr>
        <p:spPr>
          <a:xfrm>
            <a:off x="79500" y="4939311"/>
            <a:ext cx="87888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Источники: Таблица - анализа рынка(2 лист), CISCO - App Dynamics</a:t>
            </a:r>
            <a:endParaRPr sz="1100"/>
          </a:p>
        </p:txBody>
      </p:sp>
      <p:cxnSp>
        <p:nvCxnSpPr>
          <p:cNvPr id="297" name="Google Shape;297;p33"/>
          <p:cNvCxnSpPr/>
          <p:nvPr/>
        </p:nvCxnSpPr>
        <p:spPr>
          <a:xfrm flipH="1" rot="10800000">
            <a:off x="300278" y="469847"/>
            <a:ext cx="8676845" cy="18809"/>
          </a:xfrm>
          <a:prstGeom prst="straightConnector1">
            <a:avLst/>
          </a:prstGeom>
          <a:noFill/>
          <a:ln cap="flat" cmpd="sng" w="28575">
            <a:solidFill>
              <a:srgbClr val="0046B8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8" name="Google Shape;2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633356" y="4517279"/>
            <a:ext cx="430693" cy="430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3"/>
          <p:cNvGrpSpPr/>
          <p:nvPr/>
        </p:nvGrpSpPr>
        <p:grpSpPr>
          <a:xfrm>
            <a:off x="79500" y="114190"/>
            <a:ext cx="377686" cy="377686"/>
            <a:chOff x="106000" y="152253"/>
            <a:chExt cx="503581" cy="503581"/>
          </a:xfrm>
        </p:grpSpPr>
        <p:pic>
          <p:nvPicPr>
            <p:cNvPr id="300" name="Google Shape;300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6000" y="152253"/>
              <a:ext cx="503581" cy="503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3"/>
            <p:cNvSpPr txBox="1"/>
            <p:nvPr/>
          </p:nvSpPr>
          <p:spPr>
            <a:xfrm>
              <a:off x="222352" y="259381"/>
              <a:ext cx="321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solidFill>
                    <a:srgbClr val="002F6C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9</a:t>
              </a:r>
              <a:endParaRPr sz="1100">
                <a:solidFill>
                  <a:srgbClr val="002F6C"/>
                </a:solidFill>
              </a:endParaRPr>
            </a:p>
          </p:txBody>
        </p:sp>
      </p:grpSp>
      <p:sp>
        <p:nvSpPr>
          <p:cNvPr id="302" name="Google Shape;302;p33"/>
          <p:cNvSpPr txBox="1"/>
          <p:nvPr/>
        </p:nvSpPr>
        <p:spPr>
          <a:xfrm>
            <a:off x="582117" y="10582"/>
            <a:ext cx="8481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2F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Рынок бизнес-анализа на данный момент представлен различными по размеру компаниями. Конкурентная ситуация на рынке позволяет появляться новым игрокам</a:t>
            </a:r>
            <a:endParaRPr sz="1100"/>
          </a:p>
        </p:txBody>
      </p:sp>
      <p:sp>
        <p:nvSpPr>
          <p:cNvPr id="303" name="Google Shape;303;p33"/>
          <p:cNvSpPr/>
          <p:nvPr/>
        </p:nvSpPr>
        <p:spPr>
          <a:xfrm>
            <a:off x="139150" y="4158100"/>
            <a:ext cx="8341200" cy="620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6429375" y="2417450"/>
            <a:ext cx="2634600" cy="1531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6538793" y="2502658"/>
            <a:ext cx="26052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Развивающиеся(&lt;$10M)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4 компании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</a:t>
            </a: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Средние(от $10 M до $100M) – 3 компании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Гиганты (&gt;$100M)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6 компаний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225675" y="4256775"/>
            <a:ext cx="8081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Стоимость компаний значительно разнится. Например, один из лидеров рынка - Datadog имеет Market Cap $34.64B. А молодая, но активно растущая компания Instana собрала инвестиций на $57M.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6429375" y="698450"/>
            <a:ext cx="2634600" cy="1531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150" y="617725"/>
            <a:ext cx="6162174" cy="33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6527174" y="864300"/>
            <a:ext cx="24390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нашем исследовании рассмотрены компании, выручку которых можно разделить на три группы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(по Market Cap и Last Funding)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